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60" r:id="rId2"/>
    <p:sldId id="259" r:id="rId3"/>
    <p:sldId id="261" r:id="rId4"/>
  </p:sldIdLst>
  <p:sldSz cx="12192000" cy="6858000"/>
  <p:notesSz cx="3108325" cy="46577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1346941" cy="233695"/>
          </a:xfrm>
          <a:prstGeom prst="rect">
            <a:avLst/>
          </a:prstGeom>
        </p:spPr>
        <p:txBody>
          <a:bodyPr vert="horz" lIns="44356" tIns="22178" rIns="44356" bIns="22178" rtlCol="0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1760666" y="1"/>
            <a:ext cx="1346941" cy="233695"/>
          </a:xfrm>
          <a:prstGeom prst="rect">
            <a:avLst/>
          </a:prstGeom>
        </p:spPr>
        <p:txBody>
          <a:bodyPr vert="horz" lIns="44356" tIns="22178" rIns="44356" bIns="22178" rtlCol="0"/>
          <a:lstStyle>
            <a:lvl1pPr algn="r">
              <a:defRPr sz="600"/>
            </a:lvl1pPr>
          </a:lstStyle>
          <a:p>
            <a:fld id="{B4A281D6-F2F1-40C1-AD8D-F2606FF9E27E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57163" y="582613"/>
            <a:ext cx="2794000" cy="1571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356" tIns="22178" rIns="44356" bIns="2217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310833" y="2241531"/>
            <a:ext cx="2486660" cy="1833979"/>
          </a:xfrm>
          <a:prstGeom prst="rect">
            <a:avLst/>
          </a:prstGeom>
        </p:spPr>
        <p:txBody>
          <a:bodyPr vert="horz" lIns="44356" tIns="22178" rIns="44356" bIns="2217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4424032"/>
            <a:ext cx="1346941" cy="233695"/>
          </a:xfrm>
          <a:prstGeom prst="rect">
            <a:avLst/>
          </a:prstGeom>
        </p:spPr>
        <p:txBody>
          <a:bodyPr vert="horz" lIns="44356" tIns="22178" rIns="44356" bIns="22178" rtlCol="0" anchor="b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1760666" y="4424032"/>
            <a:ext cx="1346941" cy="233695"/>
          </a:xfrm>
          <a:prstGeom prst="rect">
            <a:avLst/>
          </a:prstGeom>
        </p:spPr>
        <p:txBody>
          <a:bodyPr vert="horz" lIns="44356" tIns="22178" rIns="44356" bIns="22178" rtlCol="0" anchor="b"/>
          <a:lstStyle>
            <a:lvl1pPr algn="r">
              <a:defRPr sz="600"/>
            </a:lvl1pPr>
          </a:lstStyle>
          <a:p>
            <a:fld id="{FEB20641-4C19-4523-AB41-FCD37078C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67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68759/Wiki_14__Veilig_werk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lacliniquewp.com/checklist-wordpress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FB9B0-2846-559F-F69B-7FC2AB71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636" y="923277"/>
            <a:ext cx="9446466" cy="1593257"/>
          </a:xfrm>
        </p:spPr>
        <p:txBody>
          <a:bodyPr/>
          <a:lstStyle/>
          <a:p>
            <a:r>
              <a:rPr lang="nl-NL" dirty="0" err="1">
                <a:solidFill>
                  <a:srgbClr val="00B050"/>
                </a:solidFill>
              </a:rPr>
              <a:t>Vrijwillgersavond</a:t>
            </a:r>
            <a:r>
              <a:rPr lang="nl-NL" dirty="0">
                <a:solidFill>
                  <a:srgbClr val="00B050"/>
                </a:solidFill>
              </a:rPr>
              <a:t> Bernardus 24-01-2023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D1EFED-0076-42D5-CE89-D058BA2269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22842" y="2287193"/>
            <a:ext cx="5105400" cy="3424107"/>
          </a:xfrm>
        </p:spPr>
        <p:txBody>
          <a:bodyPr/>
          <a:lstStyle/>
          <a:p>
            <a:pPr marL="0" indent="0">
              <a:buNone/>
            </a:pPr>
            <a:endParaRPr lang="nl-NL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Thema, communiceren met de doelgroep</a:t>
            </a:r>
          </a:p>
          <a:p>
            <a:pPr marL="0" indent="0" algn="ctr">
              <a:buNone/>
            </a:pPr>
            <a:r>
              <a:rPr lang="nl-NL" sz="1600" dirty="0">
                <a:solidFill>
                  <a:srgbClr val="00B050"/>
                </a:solidFill>
              </a:rPr>
              <a:t>Gastsprekers: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nl-NL" dirty="0">
                <a:solidFill>
                  <a:srgbClr val="00B050"/>
                </a:solidFill>
              </a:rPr>
              <a:t>S</a:t>
            </a:r>
            <a:r>
              <a:rPr lang="nl-NL" sz="1200" dirty="0">
                <a:solidFill>
                  <a:srgbClr val="00B050"/>
                </a:solidFill>
              </a:rPr>
              <a:t>uzanne </a:t>
            </a:r>
            <a:r>
              <a:rPr lang="nl-NL" dirty="0" err="1">
                <a:solidFill>
                  <a:srgbClr val="00B050"/>
                </a:solidFill>
              </a:rPr>
              <a:t>P</a:t>
            </a:r>
            <a:r>
              <a:rPr lang="nl-NL" sz="1200" dirty="0" err="1">
                <a:solidFill>
                  <a:srgbClr val="00B050"/>
                </a:solidFill>
              </a:rPr>
              <a:t>aulussen</a:t>
            </a:r>
            <a:r>
              <a:rPr lang="nl-NL" dirty="0">
                <a:solidFill>
                  <a:srgbClr val="00B050"/>
                </a:solidFill>
              </a:rPr>
              <a:t>, </a:t>
            </a:r>
            <a:r>
              <a:rPr lang="nl-NL" sz="1200" dirty="0">
                <a:solidFill>
                  <a:srgbClr val="00B050"/>
                </a:solidFill>
              </a:rPr>
              <a:t>psycholoog bij </a:t>
            </a:r>
            <a:r>
              <a:rPr lang="nl-NL" sz="1200" dirty="0" err="1">
                <a:solidFill>
                  <a:srgbClr val="00B050"/>
                </a:solidFill>
              </a:rPr>
              <a:t>Marente</a:t>
            </a:r>
            <a:endParaRPr lang="nl-NL" sz="1200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l-NL" dirty="0">
                <a:solidFill>
                  <a:srgbClr val="00B050"/>
                </a:solidFill>
              </a:rPr>
              <a:t>W</a:t>
            </a:r>
            <a:r>
              <a:rPr lang="nl-NL" sz="1200" dirty="0">
                <a:solidFill>
                  <a:srgbClr val="00B050"/>
                </a:solidFill>
              </a:rPr>
              <a:t>il van der </a:t>
            </a:r>
            <a:r>
              <a:rPr lang="nl-NL" dirty="0">
                <a:solidFill>
                  <a:srgbClr val="00B050"/>
                </a:solidFill>
              </a:rPr>
              <a:t>K</a:t>
            </a:r>
            <a:r>
              <a:rPr lang="nl-NL" sz="1200" dirty="0">
                <a:solidFill>
                  <a:srgbClr val="00B050"/>
                </a:solidFill>
              </a:rPr>
              <a:t>waak, EVV-er afdeling Ter Leede en gespreksleider Alzheimercafé 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7" name="Tijdelijke aanduiding voor inhoud 14" descr="Afbeelding met lucht, buiten, gras, boom&#10;&#10;Automatisch gegenereerde beschrijving">
            <a:extLst>
              <a:ext uri="{FF2B5EF4-FFF2-40B4-BE49-F238E27FC236}">
                <a16:creationId xmlns:a16="http://schemas.microsoft.com/office/drawing/2014/main" id="{98CC3B5A-124A-B63C-0CF6-937FCDFC70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63758" y="2366962"/>
            <a:ext cx="3576873" cy="3424237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2F6E422-2443-F9D2-33BD-2800E15650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52" y="658243"/>
            <a:ext cx="2450315" cy="7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DCF2B-4D12-607E-E581-15A16087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2" y="1114838"/>
            <a:ext cx="9464222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Vrijwilligersavond</a:t>
            </a:r>
            <a:r>
              <a:rPr lang="en-US" sz="3600" dirty="0">
                <a:solidFill>
                  <a:srgbClr val="00B050"/>
                </a:solidFill>
              </a:rPr>
              <a:t> Bernardus 24-01-2023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4FE03FC1-17FF-A381-9FB6-C17C800F6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l"/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4" name="Tijdelijke aanduiding voor inhoud 43">
            <a:extLst>
              <a:ext uri="{FF2B5EF4-FFF2-40B4-BE49-F238E27FC236}">
                <a16:creationId xmlns:a16="http://schemas.microsoft.com/office/drawing/2014/main" id="{4C18F01F-230F-D9E8-5F0A-00CD8154A0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5248" y="2533678"/>
            <a:ext cx="3381910" cy="3012974"/>
          </a:xfrm>
          <a:prstGeom prst="roundRect">
            <a:avLst>
              <a:gd name="adj" fmla="val 1144"/>
            </a:avLst>
          </a:prstGeom>
          <a:ln w="82550" cap="sq">
            <a:noFill/>
            <a:miter lim="800000"/>
          </a:ln>
          <a:effectLst/>
        </p:spPr>
      </p:pic>
      <p:sp>
        <p:nvSpPr>
          <p:cNvPr id="49" name="Tijdelijke aanduiding voor tekst 48">
            <a:extLst>
              <a:ext uri="{FF2B5EF4-FFF2-40B4-BE49-F238E27FC236}">
                <a16:creationId xmlns:a16="http://schemas.microsoft.com/office/drawing/2014/main" id="{795CD2AF-CD54-8204-32F6-080712AC3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1" name="Tijdelijke aanduiding voor inhoud 50">
            <a:extLst>
              <a:ext uri="{FF2B5EF4-FFF2-40B4-BE49-F238E27FC236}">
                <a16:creationId xmlns:a16="http://schemas.microsoft.com/office/drawing/2014/main" id="{09B4276F-63C9-610F-D14B-03A4BD42CF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4275" y="2533678"/>
            <a:ext cx="6445189" cy="30129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Begeleiden gast </a:t>
            </a:r>
            <a:r>
              <a:rPr lang="nl-NL" sz="1200" dirty="0">
                <a:solidFill>
                  <a:srgbClr val="00B050"/>
                </a:solidFill>
              </a:rPr>
              <a:t>(van de afdeling vv, bij  op- en afstappen en laat de gast nooit alleen)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Gebruik hulpmiddelen </a:t>
            </a:r>
            <a:r>
              <a:rPr lang="nl-NL" sz="1200" dirty="0">
                <a:solidFill>
                  <a:srgbClr val="00B050"/>
                </a:solidFill>
              </a:rPr>
              <a:t>(schoenenbakje, veiligheidsriem en armsteunen)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Verkeerregels in acht nemen </a:t>
            </a:r>
            <a:r>
              <a:rPr lang="nl-NL" sz="1200" dirty="0">
                <a:solidFill>
                  <a:srgbClr val="00B050"/>
                </a:solidFill>
              </a:rPr>
              <a:t>(besef dat de gast van ons afhankelijk is, de gast kan niet sturen, remmen en durft en kan het niet aan te geven)</a:t>
            </a:r>
            <a:endParaRPr lang="nl-NL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Snelheid</a:t>
            </a:r>
            <a:r>
              <a:rPr lang="nl-NL" sz="1600" dirty="0">
                <a:solidFill>
                  <a:srgbClr val="00B050"/>
                </a:solidFill>
              </a:rPr>
              <a:t> </a:t>
            </a:r>
            <a:r>
              <a:rPr lang="nl-NL" sz="1200" dirty="0">
                <a:solidFill>
                  <a:srgbClr val="00B050"/>
                </a:solidFill>
              </a:rPr>
              <a:t>(het gaat om de beleving, niet om snel van A naar B te fietsen, even stilstaan bij iets kan heel waardevol zijn)</a:t>
            </a:r>
          </a:p>
          <a:p>
            <a:pPr marL="0" indent="0">
              <a:buNone/>
            </a:pPr>
            <a:r>
              <a:rPr lang="nl-NL" dirty="0" err="1">
                <a:solidFill>
                  <a:srgbClr val="00B050"/>
                </a:solidFill>
              </a:rPr>
              <a:t>UITWIJKEn</a:t>
            </a:r>
            <a:r>
              <a:rPr lang="nl-NL" b="1" dirty="0">
                <a:solidFill>
                  <a:srgbClr val="00B050"/>
                </a:solidFill>
              </a:rPr>
              <a:t> </a:t>
            </a:r>
            <a:r>
              <a:rPr lang="nl-NL" sz="1200" b="1" dirty="0">
                <a:solidFill>
                  <a:srgbClr val="00B050"/>
                </a:solidFill>
              </a:rPr>
              <a:t>(</a:t>
            </a:r>
            <a:r>
              <a:rPr lang="nl-NL" sz="1200" dirty="0">
                <a:solidFill>
                  <a:srgbClr val="00B050"/>
                </a:solidFill>
              </a:rPr>
              <a:t>wees voorzichtig, nooit op een dijk/talud, sta stil en laat tegemoetkomend verkeer uitwijken)</a:t>
            </a:r>
          </a:p>
          <a:p>
            <a:pPr marL="0" indent="0">
              <a:buNone/>
            </a:pPr>
            <a:r>
              <a:rPr lang="nl-NL" sz="2100" dirty="0">
                <a:solidFill>
                  <a:srgbClr val="00B050"/>
                </a:solidFill>
              </a:rPr>
              <a:t>Handrem</a:t>
            </a:r>
            <a:r>
              <a:rPr lang="nl-NL" sz="2200" dirty="0">
                <a:solidFill>
                  <a:srgbClr val="00B050"/>
                </a:solidFill>
              </a:rPr>
              <a:t> </a:t>
            </a:r>
            <a:r>
              <a:rPr lang="nl-NL" sz="1200" dirty="0">
                <a:solidFill>
                  <a:srgbClr val="00B050"/>
                </a:solidFill>
              </a:rPr>
              <a:t>(gebruik de handrem als je stilstaat)</a:t>
            </a:r>
          </a:p>
          <a:p>
            <a:pPr marL="0" indent="0">
              <a:buNone/>
            </a:pPr>
            <a:endParaRPr lang="nl-N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01FD81-101A-3D53-E134-8D5CAC6D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339" y="5253689"/>
            <a:ext cx="1012611" cy="1015117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8C940C45-609B-5139-71F2-84525DE6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870" y="273507"/>
            <a:ext cx="245080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8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DCF2B-4D12-607E-E581-15A16087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616" y="1114838"/>
            <a:ext cx="9464222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00B050"/>
                </a:solidFill>
              </a:rPr>
              <a:t>Vrijwilligers</a:t>
            </a:r>
            <a:r>
              <a:rPr lang="en-US" dirty="0" err="1">
                <a:solidFill>
                  <a:srgbClr val="00B050"/>
                </a:solidFill>
              </a:rPr>
              <a:t>avond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Bernardus 24-01-2023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4FE03FC1-17FF-A381-9FB6-C17C800F6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l"/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9" name="Tijdelijke aanduiding voor tekst 48">
            <a:extLst>
              <a:ext uri="{FF2B5EF4-FFF2-40B4-BE49-F238E27FC236}">
                <a16:creationId xmlns:a16="http://schemas.microsoft.com/office/drawing/2014/main" id="{795CD2AF-CD54-8204-32F6-080712AC3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1" name="Tijdelijke aanduiding voor inhoud 50">
            <a:extLst>
              <a:ext uri="{FF2B5EF4-FFF2-40B4-BE49-F238E27FC236}">
                <a16:creationId xmlns:a16="http://schemas.microsoft.com/office/drawing/2014/main" id="{09B4276F-63C9-610F-D14B-03A4BD42CF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4275" y="2913442"/>
            <a:ext cx="6445189" cy="3012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200" dirty="0">
                <a:solidFill>
                  <a:srgbClr val="00B050"/>
                </a:solidFill>
              </a:rPr>
              <a:t>Zet de fiets op slot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00B050"/>
                </a:solidFill>
              </a:rPr>
              <a:t>Riempjes van het schoenenbakje vastmaken (</a:t>
            </a:r>
            <a:r>
              <a:rPr lang="nl-NL" sz="1200" dirty="0" err="1">
                <a:solidFill>
                  <a:srgbClr val="00B050"/>
                </a:solidFill>
              </a:rPr>
              <a:t>tiP</a:t>
            </a:r>
            <a:r>
              <a:rPr lang="nl-NL" sz="1200" dirty="0">
                <a:solidFill>
                  <a:srgbClr val="00B050"/>
                </a:solidFill>
              </a:rPr>
              <a:t>:  maak ze niet helemaal los)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00B050"/>
                </a:solidFill>
              </a:rPr>
              <a:t>Veiligheidsriem  recht in de cassette laten rollen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00B050"/>
                </a:solidFill>
              </a:rPr>
              <a:t>Accu van de fiets in de accukast terugzetten Hoofdschakelaar uit, accu aansluiten, Hoofdschakelaar weer aan)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00B050"/>
                </a:solidFill>
              </a:rPr>
              <a:t>Fietstas in accukast terugzetten (natte regenpakken over fiets laten drogen met verzoek aan de volgende vrijwilliger om ze weer netjes in de tas op te bergen)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00B050"/>
                </a:solidFill>
              </a:rPr>
              <a:t>Doe sleutels terug in het sleutelkastje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00B050"/>
                </a:solidFill>
              </a:rPr>
              <a:t>Doe het sleutelkastje weer op slot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00B050"/>
                </a:solidFill>
              </a:rPr>
              <a:t>Meld mankementen of schade </a:t>
            </a:r>
            <a:r>
              <a:rPr lang="nl-NL" sz="1200" b="1" dirty="0">
                <a:solidFill>
                  <a:srgbClr val="FF0000"/>
                </a:solidFill>
              </a:rPr>
              <a:t>direct</a:t>
            </a:r>
            <a:r>
              <a:rPr lang="nl-NL" sz="1200" dirty="0">
                <a:solidFill>
                  <a:srgbClr val="00B050"/>
                </a:solidFill>
              </a:rPr>
              <a:t> via whatsapp aan de technisch beheerder</a:t>
            </a:r>
          </a:p>
          <a:p>
            <a:pPr marL="0" indent="0">
              <a:buNone/>
            </a:pPr>
            <a:endParaRPr lang="nl-NL" sz="1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01FD81-101A-3D53-E134-8D5CAC6D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72" y="5008257"/>
            <a:ext cx="915892" cy="918159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8C940C45-609B-5139-71F2-84525DE6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870" y="273507"/>
            <a:ext cx="2450804" cy="762066"/>
          </a:xfrm>
          <a:prstGeom prst="rect">
            <a:avLst/>
          </a:prstGeom>
        </p:spPr>
      </p:pic>
      <p:pic>
        <p:nvPicPr>
          <p:cNvPr id="11" name="Tijdelijke aanduiding voor inhoud 10" descr="Afbeelding met whiteboard&#10;&#10;Automatisch gegenereerde beschrijving">
            <a:extLst>
              <a:ext uri="{FF2B5EF4-FFF2-40B4-BE49-F238E27FC236}">
                <a16:creationId xmlns:a16="http://schemas.microsoft.com/office/drawing/2014/main" id="{F496B404-CC47-F42F-62A9-1AA464DF6B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9872" y="2931527"/>
            <a:ext cx="3713889" cy="2829720"/>
          </a:xfr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DB3A5AA-24E6-8E60-B417-A2E08305BA76}"/>
              </a:ext>
            </a:extLst>
          </p:cNvPr>
          <p:cNvSpPr txBox="1"/>
          <p:nvPr/>
        </p:nvSpPr>
        <p:spPr>
          <a:xfrm>
            <a:off x="2438662" y="2222211"/>
            <a:ext cx="7513518" cy="43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Aandachtspunten bij het terugzetten van de fiets</a:t>
            </a:r>
          </a:p>
        </p:txBody>
      </p:sp>
    </p:spTree>
    <p:extLst>
      <p:ext uri="{BB962C8B-B14F-4D97-AF65-F5344CB8AC3E}">
        <p14:creationId xmlns:p14="http://schemas.microsoft.com/office/powerpoint/2010/main" val="2390672972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255</Words>
  <Application>Microsoft Office PowerPoint</Application>
  <PresentationFormat>Breedbeeld</PresentationFormat>
  <Paragraphs>23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Tw Cen MT</vt:lpstr>
      <vt:lpstr>Druppel</vt:lpstr>
      <vt:lpstr>Vrijwillgersavond Bernardus 24-01-2023</vt:lpstr>
      <vt:lpstr> Vrijwilligersavond Bernardus 24-01-2023 </vt:lpstr>
      <vt:lpstr>Vrijwilligersavond Bernardus 24-01-2023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memo 14 augustus 2020 over herstart vanaf september gefaseerd voort te zetten</dc:title>
  <dc:creator>Ria van Leeuwen</dc:creator>
  <cp:lastModifiedBy>Ria van Leeuwen</cp:lastModifiedBy>
  <cp:revision>53</cp:revision>
  <cp:lastPrinted>2023-01-24T12:40:20Z</cp:lastPrinted>
  <dcterms:created xsi:type="dcterms:W3CDTF">2020-11-21T14:46:30Z</dcterms:created>
  <dcterms:modified xsi:type="dcterms:W3CDTF">2023-01-24T12:46:15Z</dcterms:modified>
</cp:coreProperties>
</file>